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9"/>
    <p:restoredTop sz="94681"/>
  </p:normalViewPr>
  <p:slideViewPr>
    <p:cSldViewPr snapToGrid="0">
      <p:cViewPr varScale="1">
        <p:scale>
          <a:sx n="121" d="100"/>
          <a:sy n="121" d="100"/>
        </p:scale>
        <p:origin x="33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1b835ace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1b835ace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fe1945e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fe1945e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fc0b72e7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fc0b72e7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6275" y="1518038"/>
            <a:ext cx="3026450" cy="143702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53"/>
          <p:cNvSpPr/>
          <p:nvPr/>
        </p:nvSpPr>
        <p:spPr>
          <a:xfrm>
            <a:off x="82350" y="1489125"/>
            <a:ext cx="9017400" cy="1508700"/>
          </a:xfrm>
          <a:prstGeom prst="roundRect">
            <a:avLst>
              <a:gd name="adj" fmla="val 8496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53"/>
          <p:cNvSpPr txBox="1"/>
          <p:nvPr/>
        </p:nvSpPr>
        <p:spPr>
          <a:xfrm>
            <a:off x="1797300" y="76199"/>
            <a:ext cx="5814900" cy="1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Ovijit Chaudhuri</a:t>
            </a:r>
            <a:br>
              <a:rPr lang="en" sz="18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en" sz="18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Mechanical Engineering </a:t>
            </a:r>
            <a:br>
              <a:rPr lang="en" sz="18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en" sz="18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Stanford University</a:t>
            </a:r>
            <a:endParaRPr sz="18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wentieth Century"/>
                <a:ea typeface="Twentieth Century"/>
                <a:cs typeface="Twentieth Century"/>
                <a:sym typeface="Twentieth Century"/>
              </a:rPr>
              <a:t>Chaudhuri lab for cell biophysics and mechanotransduction</a:t>
            </a:r>
            <a:endParaRPr sz="18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3" name="Google Shape;263;p53"/>
          <p:cNvSpPr txBox="1"/>
          <p:nvPr/>
        </p:nvSpPr>
        <p:spPr>
          <a:xfrm>
            <a:off x="69975" y="1518250"/>
            <a:ext cx="4425900" cy="1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Engineered biomaterials with tunable mechanical properties for 3D cell culture</a:t>
            </a:r>
            <a:endParaRPr sz="16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035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Elasticity (stiffness)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035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Viscoelasticity (stress relaxation) 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035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Mechanical plasticity</a:t>
            </a:r>
            <a:endParaRPr sz="16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4" name="Google Shape;264;p53"/>
          <p:cNvPicPr preferRelativeResize="0"/>
          <p:nvPr/>
        </p:nvPicPr>
        <p:blipFill rotWithShape="1">
          <a:blip r:embed="rId4">
            <a:alphaModFix/>
          </a:blip>
          <a:srcRect l="8298"/>
          <a:stretch/>
        </p:blipFill>
        <p:spPr>
          <a:xfrm>
            <a:off x="14298" y="-4751"/>
            <a:ext cx="1783000" cy="1297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8913" y="1518050"/>
            <a:ext cx="1720920" cy="143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3"/>
          <p:cNvSpPr/>
          <p:nvPr/>
        </p:nvSpPr>
        <p:spPr>
          <a:xfrm>
            <a:off x="82350" y="3194150"/>
            <a:ext cx="3026400" cy="1888800"/>
          </a:xfrm>
          <a:prstGeom prst="roundRect">
            <a:avLst>
              <a:gd name="adj" fmla="val 8496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53"/>
          <p:cNvSpPr txBox="1"/>
          <p:nvPr/>
        </p:nvSpPr>
        <p:spPr>
          <a:xfrm>
            <a:off x="57450" y="3194150"/>
            <a:ext cx="30264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Impact of matrix viscoelasticity on cells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8" name="Google Shape;268;p53"/>
          <p:cNvSpPr/>
          <p:nvPr/>
        </p:nvSpPr>
        <p:spPr>
          <a:xfrm>
            <a:off x="1389000" y="3010338"/>
            <a:ext cx="419100" cy="171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53"/>
          <p:cNvSpPr/>
          <p:nvPr/>
        </p:nvSpPr>
        <p:spPr>
          <a:xfrm>
            <a:off x="6256250" y="3209850"/>
            <a:ext cx="2843400" cy="1888800"/>
          </a:xfrm>
          <a:prstGeom prst="roundRect">
            <a:avLst>
              <a:gd name="adj" fmla="val 8496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3"/>
          <p:cNvSpPr txBox="1"/>
          <p:nvPr/>
        </p:nvSpPr>
        <p:spPr>
          <a:xfrm>
            <a:off x="6276350" y="3209825"/>
            <a:ext cx="2004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How do cells migrate and divide in confining matrices?</a:t>
            </a:r>
            <a:endParaRPr sz="16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1" name="Google Shape;271;p53"/>
          <p:cNvSpPr/>
          <p:nvPr/>
        </p:nvSpPr>
        <p:spPr>
          <a:xfrm>
            <a:off x="7468400" y="3018175"/>
            <a:ext cx="419100" cy="171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53"/>
          <p:cNvSpPr/>
          <p:nvPr/>
        </p:nvSpPr>
        <p:spPr>
          <a:xfrm>
            <a:off x="3156850" y="3197900"/>
            <a:ext cx="3026400" cy="1888800"/>
          </a:xfrm>
          <a:prstGeom prst="roundRect">
            <a:avLst>
              <a:gd name="adj" fmla="val 8496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53"/>
          <p:cNvSpPr txBox="1"/>
          <p:nvPr/>
        </p:nvSpPr>
        <p:spPr>
          <a:xfrm>
            <a:off x="3131950" y="3197900"/>
            <a:ext cx="3096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Increased matrix stiffness and breast cancer progression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4" name="Google Shape;274;p53"/>
          <p:cNvSpPr/>
          <p:nvPr/>
        </p:nvSpPr>
        <p:spPr>
          <a:xfrm>
            <a:off x="4362450" y="3018163"/>
            <a:ext cx="419100" cy="171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53"/>
          <p:cNvSpPr txBox="1"/>
          <p:nvPr/>
        </p:nvSpPr>
        <p:spPr>
          <a:xfrm>
            <a:off x="82350" y="4121550"/>
            <a:ext cx="1270200" cy="1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Helvetica Neue"/>
                <a:ea typeface="Helvetica Neue"/>
                <a:cs typeface="Helvetica Neue"/>
                <a:sym typeface="Helvetica Neue"/>
              </a:rPr>
              <a:t>Matrix viscoelasticity impacts cell- cycle progression</a:t>
            </a:r>
            <a:endParaRPr sz="1200" i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6" name="Google Shape;276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6974" y="3550675"/>
            <a:ext cx="1647925" cy="148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02925" y="3695825"/>
            <a:ext cx="1439480" cy="13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3"/>
          <p:cNvSpPr txBox="1"/>
          <p:nvPr/>
        </p:nvSpPr>
        <p:spPr>
          <a:xfrm>
            <a:off x="3159375" y="3937675"/>
            <a:ext cx="1336500" cy="1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Helvetica Neue"/>
                <a:ea typeface="Helvetica Neue"/>
                <a:cs typeface="Helvetica Neue"/>
                <a:sym typeface="Helvetica Neue"/>
              </a:rPr>
              <a:t>Broad changes in the epigenome mediate impact of altered stiffness</a:t>
            </a:r>
            <a:endParaRPr sz="1200" i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53"/>
          <p:cNvSpPr txBox="1"/>
          <p:nvPr/>
        </p:nvSpPr>
        <p:spPr>
          <a:xfrm>
            <a:off x="6263325" y="4455200"/>
            <a:ext cx="17208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Helvetica Neue"/>
                <a:ea typeface="Helvetica Neue"/>
                <a:cs typeface="Helvetica Neue"/>
                <a:sym typeface="Helvetica Neue"/>
              </a:rPr>
              <a:t>Mechanical plasticity mediates protease- independent migration</a:t>
            </a: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0" name="Google Shape;280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05049" y="3247999"/>
            <a:ext cx="773550" cy="182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4"/>
          <p:cNvSpPr txBox="1"/>
          <p:nvPr/>
        </p:nvSpPr>
        <p:spPr>
          <a:xfrm>
            <a:off x="2162225" y="-122750"/>
            <a:ext cx="5339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Tom de Greef</a:t>
            </a:r>
            <a:endParaRPr sz="2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Eindhoven University of Technology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86" name="Google Shape;28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418998" cy="177334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54"/>
          <p:cNvSpPr txBox="1"/>
          <p:nvPr/>
        </p:nvSpPr>
        <p:spPr>
          <a:xfrm>
            <a:off x="2341652" y="843175"/>
            <a:ext cx="5917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Lab’s research focus</a:t>
            </a:r>
            <a:endParaRPr sz="18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Development of autonomous molecular information processing systems with new modes of molecular computation and data storage/retrieval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DNA nanotechnology as a biophysical tool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How to do this with non-biological molecules?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88" name="Google Shape;288;p54"/>
          <p:cNvSpPr txBox="1"/>
          <p:nvPr/>
        </p:nvSpPr>
        <p:spPr>
          <a:xfrm>
            <a:off x="3011600" y="2099300"/>
            <a:ext cx="5492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9" name="Google Shape;289;p54"/>
          <p:cNvPicPr preferRelativeResize="0"/>
          <p:nvPr/>
        </p:nvPicPr>
        <p:blipFill rotWithShape="1">
          <a:blip r:embed="rId4">
            <a:alphaModFix/>
          </a:blip>
          <a:srcRect l="-2060" r="2059"/>
          <a:stretch/>
        </p:blipFill>
        <p:spPr>
          <a:xfrm>
            <a:off x="1261450" y="2453050"/>
            <a:ext cx="7406174" cy="258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4"/>
          <p:cNvSpPr/>
          <p:nvPr/>
        </p:nvSpPr>
        <p:spPr>
          <a:xfrm>
            <a:off x="5782150" y="4800775"/>
            <a:ext cx="1850100" cy="18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54"/>
          <p:cNvSpPr/>
          <p:nvPr/>
        </p:nvSpPr>
        <p:spPr>
          <a:xfrm>
            <a:off x="2112525" y="4800775"/>
            <a:ext cx="1850100" cy="18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54"/>
          <p:cNvSpPr txBox="1"/>
          <p:nvPr/>
        </p:nvSpPr>
        <p:spPr>
          <a:xfrm>
            <a:off x="2207550" y="4741950"/>
            <a:ext cx="4881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Nat. Nanotechnol. </a:t>
            </a:r>
            <a:r>
              <a:rPr lang="en" sz="1100" b="1"/>
              <a:t>2019</a:t>
            </a:r>
            <a:endParaRPr sz="1100" b="1"/>
          </a:p>
        </p:txBody>
      </p:sp>
      <p:sp>
        <p:nvSpPr>
          <p:cNvPr id="293" name="Google Shape;293;p54"/>
          <p:cNvSpPr txBox="1"/>
          <p:nvPr/>
        </p:nvSpPr>
        <p:spPr>
          <a:xfrm>
            <a:off x="5882650" y="4741950"/>
            <a:ext cx="4881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Nat. Catal. </a:t>
            </a:r>
            <a:r>
              <a:rPr lang="en" sz="1100" b="1"/>
              <a:t>In press</a:t>
            </a:r>
            <a:endParaRPr sz="1100" b="1"/>
          </a:p>
        </p:txBody>
      </p:sp>
      <p:pic>
        <p:nvPicPr>
          <p:cNvPr id="294" name="Google Shape;294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5312" y="1707775"/>
            <a:ext cx="450775" cy="4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4"/>
          <p:cNvSpPr txBox="1"/>
          <p:nvPr/>
        </p:nvSpPr>
        <p:spPr>
          <a:xfrm>
            <a:off x="366525" y="1755113"/>
            <a:ext cx="30000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@tfadgreef</a:t>
            </a:r>
            <a:endParaRPr sz="1200" b="1">
              <a:solidFill>
                <a:schemeClr val="dk1"/>
              </a:solidFill>
            </a:endParaRPr>
          </a:p>
        </p:txBody>
      </p:sp>
      <p:pic>
        <p:nvPicPr>
          <p:cNvPr id="296" name="Google Shape;296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33" y="2129775"/>
            <a:ext cx="312900" cy="3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54"/>
          <p:cNvSpPr txBox="1"/>
          <p:nvPr/>
        </p:nvSpPr>
        <p:spPr>
          <a:xfrm>
            <a:off x="366525" y="2129775"/>
            <a:ext cx="30000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t.f.a.d.greef@tue.nl</a:t>
            </a:r>
            <a:endParaRPr sz="1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150" y="152400"/>
            <a:ext cx="229838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732" y="152400"/>
            <a:ext cx="2302493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1426" y="152400"/>
            <a:ext cx="2240174" cy="483497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5"/>
          <p:cNvSpPr txBox="1"/>
          <p:nvPr/>
        </p:nvSpPr>
        <p:spPr>
          <a:xfrm>
            <a:off x="76200" y="0"/>
            <a:ext cx="1921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Allen Liu</a:t>
            </a:r>
            <a:br>
              <a:rPr lang="en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sz="2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Mechanical Engineering </a:t>
            </a:r>
            <a:br>
              <a:rPr lang="en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sz="2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7376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University of Michigan</a:t>
            </a:r>
            <a:endParaRPr sz="2800">
              <a:solidFill>
                <a:srgbClr val="07376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06" name="Google Shape;306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626" y="538751"/>
            <a:ext cx="1466418" cy="20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Macintosh PowerPoint</Application>
  <PresentationFormat>On-screen Show (16:9)</PresentationFormat>
  <Paragraphs>33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Helvetica Neue</vt:lpstr>
      <vt:lpstr>Arial</vt:lpstr>
      <vt:lpstr>Twentieth Century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Liu, Allen</cp:lastModifiedBy>
  <cp:revision>2</cp:revision>
  <dcterms:modified xsi:type="dcterms:W3CDTF">2020-04-14T21:59:53Z</dcterms:modified>
</cp:coreProperties>
</file>